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66"/>
    <a:srgbClr val="3333CC"/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1617-68C8-4EA4-A786-988FA9C73B4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6BFB-0DE9-4A89-BD2F-36D96AC01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7A6D-F999-4166-AC71-EE257FE22BD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6FE9-6F7B-4B0A-99F8-BF38F531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B86B-429B-4BDA-A7C8-6BEF912F83A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CE61-B91E-48BF-A6EE-78255ED5F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5F00-9E05-4396-B39E-D06E7842C519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BAEF-2A44-4BB0-A37F-1358AB548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1EE0-DA71-4E5D-ADAD-AC7BF2C84A1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EEC4-2AA6-452B-8DAA-55D3CAF3F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3E7B-35DB-4235-9975-ADFC6E827CD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B366-B753-4F55-8A0E-9E33D4E92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817A-09B5-4939-B7B4-A402F8B1F63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0799-2E79-4876-AC13-E26D6CFE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7C43-B5BE-4BBB-ABDF-1308D2C310E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C6F5-9084-4598-93A2-44F0C4A8D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9C4E-7264-4A69-B2AE-FDA3A4D0A46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48E4-BE82-4579-BA96-1A642F66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A6BB-E304-4491-B3E5-F6433A4642E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82B6-D6B2-4866-B2EB-DD803D9C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BEEA-F432-46B4-89EF-9ECACBBFA05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4D62-7409-43E9-8F8A-50BF0DD24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22551-1EC8-4B30-B5D4-B7220AAACD1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0E59F-9C55-4F53-9B74-83BC56A34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lgasergeeff.ru/wp-content/uploads/2012/09/&#1080;&#1102;&#1085;&#1100;.jpg" TargetMode="External"/><Relationship Id="rId13" Type="http://schemas.openxmlformats.org/officeDocument/2006/relationships/hyperlink" Target="http://olgasergeeff.ru/wp-content/uploads/2012/09/&#1085;&#1086;&#1103;&#1073;&#1088;&#1100;.jpg" TargetMode="External"/><Relationship Id="rId18" Type="http://schemas.openxmlformats.org/officeDocument/2006/relationships/hyperlink" Target="https://lj-top.ru/proxyimage/http:/kajlas.ru/wp-content/uploads/2014/12/images_2014_1210_5.jpg" TargetMode="External"/><Relationship Id="rId3" Type="http://schemas.openxmlformats.org/officeDocument/2006/relationships/hyperlink" Target="http://olgasergeeff.ru/wp-content/uploads/2012/09/&#1103;&#1085;&#1074;&#1072;&#1088;&#1100;-248x300.jpg" TargetMode="External"/><Relationship Id="rId7" Type="http://schemas.openxmlformats.org/officeDocument/2006/relationships/hyperlink" Target="http://olgasergeeff.ru/wp-content/uploads/2012/09/&#1084;&#1072;&#1081;.jpg" TargetMode="External"/><Relationship Id="rId12" Type="http://schemas.openxmlformats.org/officeDocument/2006/relationships/hyperlink" Target="http://olgasergeeff.ru/wp-content/uploads/2012/09/&#1086;&#1082;&#1090;&#1103;&#1073;&#1088;&#1100;.jpg" TargetMode="External"/><Relationship Id="rId17" Type="http://schemas.openxmlformats.org/officeDocument/2006/relationships/hyperlink" Target="http://ic.pics.livejournal.com/b_insider/13673320/1039064/1039064_900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lawnornamentsandfountains.com/ProductImages/dreworlandi2010/F604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lgasergeeff.ru/wp-content/uploads/2012/09/&#1072;&#1087;&#1088;&#1077;&#1083;&#1100;.jpg" TargetMode="External"/><Relationship Id="rId11" Type="http://schemas.openxmlformats.org/officeDocument/2006/relationships/hyperlink" Target="http://olgasergeeff.ru/wp-content/uploads/2012/09/&#1089;&#1077;&#1085;&#1090;&#1103;&#1073;&#1088;&#1100;.jpg" TargetMode="External"/><Relationship Id="rId5" Type="http://schemas.openxmlformats.org/officeDocument/2006/relationships/hyperlink" Target="http://olgasergeeff.ru/wp-content/uploads/2012/09/&#1084;&#1072;&#1088;&#1090;.jpg" TargetMode="External"/><Relationship Id="rId15" Type="http://schemas.openxmlformats.org/officeDocument/2006/relationships/hyperlink" Target="https://im0-tub-ru.yandex.net/i?id=644c1465cf45509a1d732cb8928511d0&amp;n=33&amp;h=215&amp;w=194" TargetMode="External"/><Relationship Id="rId10" Type="http://schemas.openxmlformats.org/officeDocument/2006/relationships/hyperlink" Target="http://olgasergeeff.ru/wp-content/uploads/2012/09/&#1072;&#1074;&#1075;&#1091;&#1089;&#1090;.jpg" TargetMode="External"/><Relationship Id="rId4" Type="http://schemas.openxmlformats.org/officeDocument/2006/relationships/hyperlink" Target="http://olgasergeeff.ru/wp-content/uploads/2012/09/&#1092;&#1077;&#1074;&#1088;&#1072;&#1083;&#1100;.jpg" TargetMode="External"/><Relationship Id="rId9" Type="http://schemas.openxmlformats.org/officeDocument/2006/relationships/hyperlink" Target="http://olgasergeeff.ru/wp-content/uploads/2012/09/&#1080;&#1102;&#1083;&#1100;.jpg" TargetMode="External"/><Relationship Id="rId14" Type="http://schemas.openxmlformats.org/officeDocument/2006/relationships/hyperlink" Target="http://olgasergeeff.ru/wp-content/uploads/2012/09/&#1076;&#1077;&#1082;&#1072;&#1073;&#1088;&#1100;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wallpaper.com/static/images/background-images-of-nature-for-powerpoint-presentation-kyfbuxkv.jpg" TargetMode="External"/><Relationship Id="rId3" Type="http://schemas.openxmlformats.org/officeDocument/2006/relationships/hyperlink" Target="http://lanacortelezzi.com/wp-content/uploads/2016/05/unona.jpg" TargetMode="External"/><Relationship Id="rId7" Type="http://schemas.openxmlformats.org/officeDocument/2006/relationships/hyperlink" Target="http://img1.liveinternet.ru/images/attach/c/4/80/761/80761597_large_3__20_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tdata.ru/u7/photo9401/20335359225-0/original.jpg" TargetMode="External"/><Relationship Id="rId11" Type="http://schemas.openxmlformats.org/officeDocument/2006/relationships/slide" Target="slide2.xml"/><Relationship Id="rId5" Type="http://schemas.openxmlformats.org/officeDocument/2006/relationships/hyperlink" Target="http://ppds20.edumsko.ru/uploads/3000/2014/design/backgrounds/maxresdefault_(1).jpg" TargetMode="External"/><Relationship Id="rId10" Type="http://schemas.openxmlformats.org/officeDocument/2006/relationships/hyperlink" Target="http://all-clipart.net/uploads/posts/2015-10/1444899901_5gn8yeccplpebai.jpg" TargetMode="External"/><Relationship Id="rId4" Type="http://schemas.openxmlformats.org/officeDocument/2006/relationships/hyperlink" Target="https://weekend.rambler.ru/imgs/2016/03/17/15/86185/89dca68c439cb9a279701de644cccd67a88aea87.jpeg" TargetMode="External"/><Relationship Id="rId9" Type="http://schemas.openxmlformats.org/officeDocument/2006/relationships/hyperlink" Target="http://images.fineartamerica.com/images-medium-large/spring-background-with-daisies-sandra-cunningha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9.xml"/><Relationship Id="rId18" Type="http://schemas.openxmlformats.org/officeDocument/2006/relationships/image" Target="../media/image10.jpeg"/><Relationship Id="rId26" Type="http://schemas.openxmlformats.org/officeDocument/2006/relationships/image" Target="../media/image14.jpeg"/><Relationship Id="rId3" Type="http://schemas.openxmlformats.org/officeDocument/2006/relationships/slide" Target="slide4.xml"/><Relationship Id="rId21" Type="http://schemas.openxmlformats.org/officeDocument/2006/relationships/slide" Target="slide13.xml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17" Type="http://schemas.openxmlformats.org/officeDocument/2006/relationships/slide" Target="slide11.xml"/><Relationship Id="rId25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24" Type="http://schemas.openxmlformats.org/officeDocument/2006/relationships/image" Target="../media/image13.jpeg"/><Relationship Id="rId5" Type="http://schemas.openxmlformats.org/officeDocument/2006/relationships/slide" Target="slide5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10" Type="http://schemas.openxmlformats.org/officeDocument/2006/relationships/image" Target="../media/image6.jpeg"/><Relationship Id="rId19" Type="http://schemas.openxmlformats.org/officeDocument/2006/relationships/slide" Target="slide12.xml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maxresdefault_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2268538" y="3173413"/>
            <a:ext cx="6624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городского округа город Нововоронеж»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427538" y="5119688"/>
            <a:ext cx="4429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Малкина Любовь Николаевна</a:t>
            </a:r>
          </a:p>
        </p:txBody>
      </p:sp>
      <p:pic>
        <p:nvPicPr>
          <p:cNvPr id="2053" name="Рисунок 11" descr="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05263"/>
            <a:ext cx="259238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100392" y="6237312"/>
            <a:ext cx="792088" cy="432048"/>
          </a:xfrm>
          <a:prstGeom prst="notched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196752"/>
            <a:ext cx="662473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spring-background-with-daisies-sandra-cunningh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" descr="июн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3988"/>
            <a:ext cx="2670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Рисунок 3" descr="unon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989138"/>
            <a:ext cx="1157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059113" y="193675"/>
            <a:ext cx="5834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Назвали июнь по имени римской богини Юноны. Римляне верили, что Юнона дарует людям дождь и урожай, успех и победу. Её считали богиней плодородия.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1" name="Прямоугольник 5"/>
          <p:cNvSpPr>
            <a:spLocks noChangeArrowheads="1"/>
          </p:cNvSpPr>
          <p:nvPr/>
        </p:nvSpPr>
        <p:spPr bwMode="auto">
          <a:xfrm>
            <a:off x="179388" y="3794125"/>
            <a:ext cx="86407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древние времена на Руси июнь называли «хлеборост», «червец».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Июнь – месяц белых ночей, цветущих трав, поющих птиц.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июне созревают первые ягоды, овощи, на полях и лугах начинают цвести травы.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spring-background-with-daisies-sandra-cunningh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ию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53988"/>
            <a:ext cx="2663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132138" y="706438"/>
            <a:ext cx="5761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Июлем назвали месяц в честь выдающегося римского полководца, политического деятеля и писателя Гая Юлия Цезаря.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Прямоугольник 4"/>
          <p:cNvSpPr>
            <a:spLocks noChangeArrowheads="1"/>
          </p:cNvSpPr>
          <p:nvPr/>
        </p:nvSpPr>
        <p:spPr bwMode="auto">
          <a:xfrm>
            <a:off x="250825" y="424497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месяца – «липец», «страдник», «сенозорник», «грозник».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Июль – вершина лета, его перелом.</a:t>
            </a:r>
          </a:p>
        </p:txBody>
      </p:sp>
      <p:pic>
        <p:nvPicPr>
          <p:cNvPr id="12295" name="Рисунок 5" descr="89dca68c439cb9a279701de644cccd67a88aea87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205038"/>
            <a:ext cx="2746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spring-background-with-daisies-sandra-cunningh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" descr="авгус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92075"/>
            <a:ext cx="2668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3132138" y="688975"/>
            <a:ext cx="57610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Август происходит от древнеримского слова «аугустус», что означает «величественный» . Это было имя одного из императоров Древнего Рима, в честь которого назвали месяц</a:t>
            </a:r>
          </a:p>
          <a:p>
            <a:pPr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август.</a:t>
            </a:r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250825" y="378936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древние времена наши предки называли восьмой месяц года «серпень», «жнивень», «густарь», «ленорост».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Август – венец лета, страды государь.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1444899901_5gn8yeccplpeba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" descr="сентябр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2550"/>
            <a:ext cx="2676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132138" y="369888"/>
            <a:ext cx="57610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первого месяца осени сентябрь произошло от латинского слова «сэптэмбэр», которое означает «седьмой». Новый год у древних римлян начинался с первого марта. Поэтому сентябрь был седьмым месяцем.</a:t>
            </a:r>
          </a:p>
        </p:txBody>
      </p:sp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971550" y="3860800"/>
            <a:ext cx="698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месяца – «хмурень», «ревун».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444899901_5gn8yeccplpeba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" descr="октябр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1600"/>
            <a:ext cx="26860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132138" y="66675"/>
            <a:ext cx="57610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октябрь состоит в родстве со словами октава, октет. Все они образованы от латинского «окто», что значит «восемь». Поэтому музыкальное произведение для восьми инструментов или голосов, а также ансамбль из восьми человек называют октетом.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Октава – музыкальный термин. Октава объединяет восемь нот: до, ре, ми, фа, соль, ля, си, до. </a:t>
            </a:r>
          </a:p>
          <a:p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250825" y="3789363"/>
            <a:ext cx="8642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древнем Риме год начинался с первого марта. Октябрь у них был восьмым месяцем.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древней Руси октябрь называли «грязником», «хлебником» и «листобоем».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1444899901_5gn8yeccplpeba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" descr="ноябр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3988"/>
            <a:ext cx="2670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987675" y="1103313"/>
            <a:ext cx="5868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Ноябрь получил название от латинского слова «новем», что значит «десять».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4"/>
          <p:cNvSpPr>
            <a:spLocks noChangeArrowheads="1"/>
          </p:cNvSpPr>
          <p:nvPr/>
        </p:nvSpPr>
        <p:spPr bwMode="auto">
          <a:xfrm>
            <a:off x="431800" y="3573463"/>
            <a:ext cx="871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месяца – «листогной», «полузимник», «ледовый кузнец».  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maxresdefault_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86423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3"/>
              </a:rPr>
              <a:t>январь-248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x300.jpg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4"/>
              </a:rPr>
              <a:t>февраль.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февраль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5"/>
              </a:rPr>
              <a:t>март.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март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6"/>
              </a:rPr>
              <a:t>апрель.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апрель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7"/>
              </a:rPr>
              <a:t>май.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май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8"/>
              </a:rPr>
              <a:t>июнь.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июнь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9"/>
              </a:rPr>
              <a:t>июль.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июль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0"/>
              </a:rPr>
              <a:t>август.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август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1"/>
              </a:rPr>
              <a:t>сентябрь.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сентябрь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2"/>
              </a:rPr>
              <a:t>октябрь.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октябрь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3"/>
              </a:rPr>
              <a:t>ноябрь.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ноябрь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http://olgasergeeff.ru/wp-content/uploads/2012/09/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4"/>
              </a:rPr>
              <a:t>декабрь.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декабрь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5"/>
              </a:rPr>
              <a:t>https://im0-tub-ru.yandex.net/i?id=644c1465cf45509a1d732cb8928511d0&amp;n=33&amp;h=215&amp;w=194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Янус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6"/>
              </a:rPr>
              <a:t>http://www.lawnornamentsandfountains.com/ProductImages/dreworlandi2010/F6043.jpg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Фебрус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7"/>
              </a:rPr>
              <a:t>http://ic.pics.livejournal.com/b_insider/13673320/1039064/1039064_900.jpg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Марс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8"/>
              </a:rPr>
              <a:t>https://lj-top.ru/proxyimage/http://kajlas.ru/wp-content/uploads/2014/12/images_2014_1210_5.jpg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Майя</a:t>
            </a: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100392" y="6237312"/>
            <a:ext cx="792088" cy="432048"/>
          </a:xfrm>
          <a:prstGeom prst="notched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2587625" y="333375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maxresdefault_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6423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http://lanacortelezzi.com/wp-content/uploads/2016/05/unona.jpg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Юнона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https://weekend.rambler.ru/imgs/2016/03/17/15/86185/89dca68c439cb9a279701de644cccd67a88aea87.jpeg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Юлий Цезарь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http://ppds20.edumsko.ru/uploads/3000/2014/design/backgrounds/maxresdefault_(1).jpg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 основной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http://mtdata.ru/u7/photo9401/20335359225-0/original.jpg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месяцы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http://img1.liveinternet.ru/images/attach/c/4/80/761/80761597_large_3__20_.jpg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 Зима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http://www.planwallpaper.com/static/images/background-images-of-nature-for-powerpoint-presentation-kyfbuxkv.jpg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 Весна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http://images.fineartamerica.com/images-medium-large/spring-background-with-daisies-sandra-cunningham.jpg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 Лето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http://all-clipart.net/uploads/posts/2015-10/1444899901_5gn8yeccplpebai.jpg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 Осень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О.В. Узорова, Е.А. Нефёдова «Внеклассное чтение», Москва «Аквариум», 1996 г.</a:t>
            </a:r>
          </a:p>
        </p:txBody>
      </p:sp>
      <p:sp>
        <p:nvSpPr>
          <p:cNvPr id="4" name="Управляющая кнопка: домой 3">
            <a:hlinkClick r:id="rId11" action="ppaction://hlinksldjump" highlightClick="1"/>
          </p:cNvPr>
          <p:cNvSpPr/>
          <p:nvPr/>
        </p:nvSpPr>
        <p:spPr>
          <a:xfrm>
            <a:off x="179388" y="6129338"/>
            <a:ext cx="539750" cy="539750"/>
          </a:xfrm>
          <a:prstGeom prst="actionButtonHom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maxresdefault_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23850" y="549275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Каждый из двенадцати месяцев в году хорош по своему.</a:t>
            </a:r>
          </a:p>
          <a:p>
            <a:pPr algn="just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А почему они имеют такие названия?</a:t>
            </a:r>
          </a:p>
          <a:p>
            <a:pPr algn="just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Нажимай на картинку с месяцем и переходи на слайд с информацией о нём.</a:t>
            </a:r>
          </a:p>
          <a:p>
            <a:endParaRPr lang="ru-RU" sz="24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076" name="Рисунок 7" descr="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565400"/>
            <a:ext cx="3917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>
            <a:off x="5148064" y="2780928"/>
            <a:ext cx="288032" cy="720080"/>
          </a:xfrm>
          <a:prstGeom prst="homePlate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6011863" y="3822700"/>
            <a:ext cx="2736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возврат на слайд с лентой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081" name="Прямоугольник 10"/>
          <p:cNvSpPr>
            <a:spLocks noChangeArrowheads="1"/>
          </p:cNvSpPr>
          <p:nvPr/>
        </p:nvSpPr>
        <p:spPr bwMode="auto">
          <a:xfrm>
            <a:off x="6011863" y="2852738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прокрутка ленты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5111750" y="3933825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4859338" y="2133600"/>
            <a:ext cx="3457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Управляющие кнопки:</a:t>
            </a:r>
          </a:p>
        </p:txBody>
      </p:sp>
      <p:sp>
        <p:nvSpPr>
          <p:cNvPr id="15" name="Стрелка вправо с вырезом 14">
            <a:hlinkClick r:id="" action="ppaction://hlinkshowjump?jump=nextslide"/>
          </p:cNvPr>
          <p:cNvSpPr/>
          <p:nvPr/>
        </p:nvSpPr>
        <p:spPr>
          <a:xfrm>
            <a:off x="8100392" y="6237312"/>
            <a:ext cx="792088" cy="432048"/>
          </a:xfrm>
          <a:prstGeom prst="notchedRightArrow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179388" y="6165850"/>
            <a:ext cx="539750" cy="539750"/>
          </a:xfrm>
          <a:prstGeom prst="actionButtonInformati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7" descr="maxresdefault_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23850" y="1989138"/>
            <a:ext cx="7272338" cy="2879725"/>
            <a:chOff x="323528" y="1988840"/>
            <a:chExt cx="7272808" cy="2880000"/>
          </a:xfrm>
        </p:grpSpPr>
        <p:sp>
          <p:nvSpPr>
            <p:cNvPr id="7" name="Прямоугольник 6">
              <a:hlinkClick r:id="rId3" action="ppaction://hlinksldjump"/>
            </p:cNvPr>
            <p:cNvSpPr/>
            <p:nvPr/>
          </p:nvSpPr>
          <p:spPr>
            <a:xfrm>
              <a:off x="323528" y="1988840"/>
              <a:ext cx="2232169" cy="2880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>
              <a:hlinkClick r:id="rId5" action="ppaction://hlinksldjump"/>
            </p:cNvPr>
            <p:cNvSpPr/>
            <p:nvPr/>
          </p:nvSpPr>
          <p:spPr>
            <a:xfrm>
              <a:off x="2843054" y="1988840"/>
              <a:ext cx="2232169" cy="2880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>
              <a:hlinkClick r:id="rId7" action="ppaction://hlinksldjump"/>
            </p:cNvPr>
            <p:cNvSpPr/>
            <p:nvPr/>
          </p:nvSpPr>
          <p:spPr>
            <a:xfrm>
              <a:off x="5364167" y="1988840"/>
              <a:ext cx="2232169" cy="2880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23850" y="1989138"/>
            <a:ext cx="7272338" cy="2879725"/>
            <a:chOff x="539552" y="3501008"/>
            <a:chExt cx="7272808" cy="2880000"/>
          </a:xfrm>
        </p:grpSpPr>
        <p:sp>
          <p:nvSpPr>
            <p:cNvPr id="18" name="Прямоугольник 17">
              <a:hlinkClick r:id="rId9" action="ppaction://hlinksldjump"/>
            </p:cNvPr>
            <p:cNvSpPr/>
            <p:nvPr/>
          </p:nvSpPr>
          <p:spPr>
            <a:xfrm>
              <a:off x="539552" y="3501008"/>
              <a:ext cx="2232169" cy="2880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>
              <a:hlinkClick r:id="rId11" action="ppaction://hlinksldjump"/>
            </p:cNvPr>
            <p:cNvSpPr/>
            <p:nvPr/>
          </p:nvSpPr>
          <p:spPr>
            <a:xfrm>
              <a:off x="3059078" y="3501008"/>
              <a:ext cx="2232169" cy="2880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>
              <a:hlinkClick r:id="rId13" action="ppaction://hlinksldjump"/>
            </p:cNvPr>
            <p:cNvSpPr/>
            <p:nvPr/>
          </p:nvSpPr>
          <p:spPr>
            <a:xfrm>
              <a:off x="5580191" y="3501008"/>
              <a:ext cx="2232169" cy="2880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23850" y="1989138"/>
            <a:ext cx="7272338" cy="2879725"/>
            <a:chOff x="691952" y="116952"/>
            <a:chExt cx="7272808" cy="2880000"/>
          </a:xfrm>
        </p:grpSpPr>
        <p:sp>
          <p:nvSpPr>
            <p:cNvPr id="22" name="Прямоугольник 21">
              <a:hlinkClick r:id="rId15" action="ppaction://hlinksldjump"/>
            </p:cNvPr>
            <p:cNvSpPr/>
            <p:nvPr/>
          </p:nvSpPr>
          <p:spPr>
            <a:xfrm>
              <a:off x="691952" y="116952"/>
              <a:ext cx="2232169" cy="2880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>
              <a:hlinkClick r:id="rId17" action="ppaction://hlinksldjump"/>
            </p:cNvPr>
            <p:cNvSpPr/>
            <p:nvPr/>
          </p:nvSpPr>
          <p:spPr>
            <a:xfrm>
              <a:off x="3211478" y="116952"/>
              <a:ext cx="2232169" cy="2880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>
              <a:hlinkClick r:id="rId19" action="ppaction://hlinksldjump"/>
            </p:cNvPr>
            <p:cNvSpPr/>
            <p:nvPr/>
          </p:nvSpPr>
          <p:spPr>
            <a:xfrm>
              <a:off x="5732591" y="116952"/>
              <a:ext cx="2232169" cy="28800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24"/>
          <p:cNvGrpSpPr>
            <a:grpSpLocks/>
          </p:cNvGrpSpPr>
          <p:nvPr/>
        </p:nvGrpSpPr>
        <p:grpSpPr bwMode="auto">
          <a:xfrm>
            <a:off x="323850" y="1989138"/>
            <a:ext cx="7272338" cy="2879725"/>
            <a:chOff x="683568" y="3284984"/>
            <a:chExt cx="7272808" cy="2880000"/>
          </a:xfrm>
        </p:grpSpPr>
        <p:sp>
          <p:nvSpPr>
            <p:cNvPr id="26" name="Прямоугольник 25">
              <a:hlinkClick r:id="rId21" action="ppaction://hlinksldjump"/>
            </p:cNvPr>
            <p:cNvSpPr/>
            <p:nvPr/>
          </p:nvSpPr>
          <p:spPr>
            <a:xfrm>
              <a:off x="683568" y="3284984"/>
              <a:ext cx="2232169" cy="28800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>
              <a:hlinkClick r:id="rId23" action="ppaction://hlinksldjump"/>
            </p:cNvPr>
            <p:cNvSpPr/>
            <p:nvPr/>
          </p:nvSpPr>
          <p:spPr>
            <a:xfrm>
              <a:off x="3203094" y="3284984"/>
              <a:ext cx="2232169" cy="28800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25" action="ppaction://hlinksldjump"/>
            </p:cNvPr>
            <p:cNvSpPr/>
            <p:nvPr/>
          </p:nvSpPr>
          <p:spPr>
            <a:xfrm>
              <a:off x="5724207" y="3284984"/>
              <a:ext cx="2232169" cy="2880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Пятиугольник 28"/>
          <p:cNvSpPr/>
          <p:nvPr/>
        </p:nvSpPr>
        <p:spPr>
          <a:xfrm>
            <a:off x="8172400" y="1628800"/>
            <a:ext cx="720080" cy="3600400"/>
          </a:xfrm>
          <a:prstGeom prst="homePlate">
            <a:avLst/>
          </a:prstGeom>
          <a:solidFill>
            <a:srgbClr val="FF99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7584" y="332656"/>
            <a:ext cx="633670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Почему у месяца такое название?</a:t>
            </a:r>
          </a:p>
        </p:txBody>
      </p:sp>
      <p:sp>
        <p:nvSpPr>
          <p:cNvPr id="21" name="Блок-схема: узел суммирования 20">
            <a:hlinkClick r:id="" action="ppaction://hlinkshowjump?jump=endshow"/>
          </p:cNvPr>
          <p:cNvSpPr/>
          <p:nvPr/>
        </p:nvSpPr>
        <p:spPr>
          <a:xfrm>
            <a:off x="250825" y="6092825"/>
            <a:ext cx="541338" cy="539750"/>
          </a:xfrm>
          <a:prstGeom prst="flowChartSummingJunction">
            <a:avLst/>
          </a:prstGeom>
          <a:solidFill>
            <a:srgbClr val="F6B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80761597_large_3__20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" descr="декабр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60350"/>
            <a:ext cx="26638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3203575" y="300038"/>
            <a:ext cx="5472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декабрь родственно слову дециметр. Оба эти слова образованы от латинского «децем», что значит «десять».    </a:t>
            </a:r>
          </a:p>
          <a:p>
            <a:pPr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Дециметр – десятая часть метра, а декабрь у римлян был десятым месяцем. Название это сохранилось, хотя месяц стал двенадцатым, последним в году.</a:t>
            </a:r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250825" y="3865563"/>
            <a:ext cx="86423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древние времена на Руси декабрь называли «студень», «стужауло», «студенец», «лютень».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этом месяце начиналась зима, приходила стужа, становилось студёно. Стужа, стынуть, застывать – отсюда и произошло древнее название месяца – «студень».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80761597_large_3__20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январь-248x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88913"/>
            <a:ext cx="2678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9" name="Рисунок 3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681413"/>
            <a:ext cx="14620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3168650" y="219075"/>
            <a:ext cx="55800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Древние римляне январь назвали в честь Януса – бога солнца и света. Они изображали Януса как человека с двумя лицами. Одно лицо старое и обращено в прошлое, а другое – молодое, смотрит в будущее. На пальцах правой руки Януса было начертано число 300, на пальцах левой – 65. 365 – это количество дней в году.</a:t>
            </a:r>
          </a:p>
        </p:txBody>
      </p:sp>
      <p:sp>
        <p:nvSpPr>
          <p:cNvPr id="6151" name="Прямоугольник 5"/>
          <p:cNvSpPr>
            <a:spLocks noChangeArrowheads="1"/>
          </p:cNvSpPr>
          <p:nvPr/>
        </p:nvSpPr>
        <p:spPr bwMode="auto">
          <a:xfrm>
            <a:off x="971550" y="532447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древние времена на Руси январь называли «сечень», так как в это время было очень холодно, и наступал сезон вырубки леса.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80761597_large_3__20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" descr="февра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227013"/>
            <a:ext cx="2670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Рисунок 3" descr="F604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42900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3203575" y="228600"/>
            <a:ext cx="568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месяца февраль латинское по происхождению.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Февраль в Древнем Риме заканчивал год, поэтому в конце месяца древние римляне устраивали большой праздник, на котором приносили жертвы покровителю стад – богу Фебрусу. Отсюда и название месяца – февраль.</a:t>
            </a:r>
          </a:p>
        </p:txBody>
      </p:sp>
      <p:sp>
        <p:nvSpPr>
          <p:cNvPr id="7175" name="Прямоугольник 5"/>
          <p:cNvSpPr>
            <a:spLocks noChangeArrowheads="1"/>
          </p:cNvSpPr>
          <p:nvPr/>
        </p:nvSpPr>
        <p:spPr bwMode="auto">
          <a:xfrm>
            <a:off x="1187450" y="5229225"/>
            <a:ext cx="741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февраля – «лютень» или «снежень».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феврале выпадает много снега, стоят лютые морозы.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background-images-of-nature-for-powerpoint-presentation-kyfbuxk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мар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1600"/>
            <a:ext cx="2679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Рисунок 4" descr="1039064_9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681413"/>
            <a:ext cx="1717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3059113" y="1931988"/>
            <a:ext cx="5761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Древнем Риме март был первым месяцем года и весны и посвящался Марсу, покровителю полей и стад. В честь его месяц так и назвали.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9" name="Прямоугольник 5"/>
          <p:cNvSpPr>
            <a:spLocks noChangeArrowheads="1"/>
          </p:cNvSpPr>
          <p:nvPr/>
        </p:nvSpPr>
        <p:spPr bwMode="auto">
          <a:xfrm>
            <a:off x="1258888" y="5373688"/>
            <a:ext cx="7489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марта – «зимобор», «протальник», «капельник».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background-images-of-nature-for-powerpoint-presentation-kyfbuxk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" descr="апре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26654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132138" y="1916113"/>
            <a:ext cx="5761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Родина слова апрель – Древний Рим. Оно означает «тёплый, солнечный». </a:t>
            </a: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250825" y="3659188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предки в древние времена называли этот месяц «цветень», «снегогон», «водолей».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Апрель – месяц живой воды, бурного пробуждения и расцвета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 descr="background-images-of-nature-for-powerpoint-presentation-kyfbuxk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" descr="ма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63513"/>
            <a:ext cx="2663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79388" y="6021388"/>
            <a:ext cx="539750" cy="647700"/>
          </a:xfrm>
          <a:prstGeom prst="actionButtonRetur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Рисунок 3" descr="images_2014_1210_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933825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3059113" y="1922463"/>
            <a:ext cx="5689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 – название пятого месяца года, последнего месяца весны. Оно произошло от собственного имени Майя. Так в Древнем Риме звали богиню земли и плодородия. </a:t>
            </a:r>
          </a:p>
        </p:txBody>
      </p:sp>
      <p:sp>
        <p:nvSpPr>
          <p:cNvPr id="10247" name="Прямоугольник 5"/>
          <p:cNvSpPr>
            <a:spLocks noChangeArrowheads="1"/>
          </p:cNvSpPr>
          <p:nvPr/>
        </p:nvSpPr>
        <p:spPr bwMode="auto">
          <a:xfrm>
            <a:off x="1222375" y="5805488"/>
            <a:ext cx="738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 название месяца – «травник», «травень».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967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2017-06-07T19:12:13Z</dcterms:created>
  <dcterms:modified xsi:type="dcterms:W3CDTF">2021-04-13T15:44:26Z</dcterms:modified>
</cp:coreProperties>
</file>